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8" r:id="rId21"/>
    <p:sldId id="279" r:id="rId22"/>
    <p:sldId id="275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400E9-DC0E-415A-96E5-57CF24979200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7C8B8-BB09-4B80-B97C-BEA719F6F5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3888432"/>
          </a:xfrm>
        </p:spPr>
        <p:txBody>
          <a:bodyPr>
            <a:noAutofit/>
          </a:bodyPr>
          <a:lstStyle/>
          <a:p>
            <a:r>
              <a:rPr lang="ru-RU" sz="6000" b="1" i="1" dirty="0">
                <a:solidFill>
                  <a:srgbClr val="FF0000"/>
                </a:solidFill>
                <a:latin typeface="Georgia" pitchFamily="16" charset="0"/>
              </a:rPr>
              <a:t>Возрастные особенности детей 5-6 </a:t>
            </a:r>
            <a:r>
              <a:rPr lang="ru-RU" sz="6000" b="1" i="1" dirty="0" smtClean="0">
                <a:solidFill>
                  <a:srgbClr val="FF0000"/>
                </a:solidFill>
                <a:latin typeface="Georgia" pitchFamily="16" charset="0"/>
              </a:rPr>
              <a:t>лет</a:t>
            </a:r>
            <a:br>
              <a:rPr lang="ru-RU" sz="6000" b="1" i="1" dirty="0" smtClean="0">
                <a:solidFill>
                  <a:srgbClr val="FF0000"/>
                </a:solidFill>
                <a:latin typeface="Georgia" pitchFamily="16" charset="0"/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Georgia" pitchFamily="16" charset="0"/>
              </a:rPr>
              <a:t/>
            </a:r>
            <a:br>
              <a:rPr lang="ru-RU" sz="6000" b="1" i="1" dirty="0" smtClean="0">
                <a:solidFill>
                  <a:srgbClr val="FF0000"/>
                </a:solidFill>
                <a:latin typeface="Georgia" pitchFamily="16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Georgia" pitchFamily="16" charset="0"/>
              </a:rPr>
              <a:t>Баширова А.К., воспитатель</a:t>
            </a:r>
            <a:endParaRPr lang="ru-RU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kern="0" dirty="0">
                <a:solidFill>
                  <a:srgbClr val="FF0000"/>
                </a:solidFill>
                <a:latin typeface="Georgia" pitchFamily="16" charset="0"/>
                <a:ea typeface="SimSun"/>
              </a:rPr>
              <a:t>Развитие речи детей 6 лет</a:t>
            </a:r>
            <a:r>
              <a:rPr lang="ru-RU" kern="0" dirty="0">
                <a:solidFill>
                  <a:srgbClr val="000000"/>
                </a:solidFill>
                <a:latin typeface="Arial"/>
                <a:ea typeface="SimSun"/>
              </a:rPr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2600" dirty="0">
                <a:latin typeface="Cambria" pitchFamily="16" charset="0"/>
                <a:ea typeface="SimSun" charset="-122"/>
              </a:rPr>
              <a:t>Иметь достаточно богатый словарный запас, около 4000 слов;.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2600" dirty="0">
                <a:latin typeface="Cambria" pitchFamily="16" charset="0"/>
                <a:ea typeface="SimSun" charset="-122"/>
              </a:rPr>
              <a:t>Может участвовать в беседе, высказывать свое мнение.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2600" dirty="0">
                <a:latin typeface="Cambria" pitchFamily="16" charset="0"/>
                <a:ea typeface="SimSun" charset="-122"/>
              </a:rPr>
              <a:t>Уметь аргументировано и доброжелательно оценить ответ, высказывание сверстника.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2600" dirty="0">
                <a:latin typeface="Cambria" pitchFamily="16" charset="0"/>
                <a:ea typeface="SimSun" charset="-122"/>
              </a:rPr>
              <a:t>Определять место звука в слове.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2600" dirty="0">
                <a:latin typeface="Cambria" pitchFamily="16" charset="0"/>
                <a:ea typeface="SimSun" charset="-122"/>
              </a:rPr>
              <a:t>Уметь подбирать к существительным несколько прилагательных; заменять слова другим словом со сходным значением.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2600" dirty="0">
                <a:latin typeface="Cambria" pitchFamily="16" charset="0"/>
                <a:ea typeface="SimSun" charset="-122"/>
              </a:rPr>
              <a:t>Работать над интонационной выразительностью речи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9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968552"/>
          </a:xfrm>
        </p:spPr>
        <p:txBody>
          <a:bodyPr>
            <a:normAutofit fontScale="90000"/>
          </a:bodyPr>
          <a:lstStyle/>
          <a:p>
            <a:pPr marL="342900" lvl="0" indent="-336550" defTabSz="449263" fontAlgn="base">
              <a:spcBef>
                <a:spcPts val="800"/>
              </a:spcBef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kern="0" dirty="0">
                <a:solidFill>
                  <a:srgbClr val="000080"/>
                </a:solidFill>
                <a:latin typeface="Cambria" pitchFamily="16" charset="0"/>
                <a:ea typeface="SimSun"/>
                <a:cs typeface="+mn-cs"/>
              </a:rPr>
              <a:t>Заканчивается правильное усвоение шипящих звуков (л, р, </a:t>
            </a:r>
            <a:r>
              <a:rPr lang="ru-RU" sz="3600" kern="0" dirty="0" err="1">
                <a:solidFill>
                  <a:srgbClr val="000080"/>
                </a:solidFill>
                <a:latin typeface="Cambria" pitchFamily="16" charset="0"/>
                <a:ea typeface="SimSun"/>
                <a:cs typeface="+mn-cs"/>
              </a:rPr>
              <a:t>рь</a:t>
            </a:r>
            <a:r>
              <a:rPr lang="ru-RU" sz="3600" kern="0" dirty="0">
                <a:solidFill>
                  <a:srgbClr val="000080"/>
                </a:solidFill>
                <a:latin typeface="Cambria" pitchFamily="16" charset="0"/>
                <a:ea typeface="SimSun"/>
                <a:cs typeface="+mn-cs"/>
              </a:rPr>
              <a:t>).</a:t>
            </a:r>
            <a:br>
              <a:rPr lang="ru-RU" sz="3600" kern="0" dirty="0">
                <a:solidFill>
                  <a:srgbClr val="000080"/>
                </a:solidFill>
                <a:latin typeface="Cambria" pitchFamily="16" charset="0"/>
                <a:ea typeface="SimSun"/>
                <a:cs typeface="+mn-cs"/>
              </a:rPr>
            </a:br>
            <a:r>
              <a:rPr lang="ru-RU" sz="3600" kern="0" dirty="0">
                <a:solidFill>
                  <a:srgbClr val="000080"/>
                </a:solidFill>
                <a:latin typeface="Cambria" pitchFamily="16" charset="0"/>
                <a:ea typeface="SimSun"/>
                <a:cs typeface="+mn-cs"/>
              </a:rPr>
              <a:t>В этом возрасте следует:</a:t>
            </a:r>
            <a:br>
              <a:rPr lang="ru-RU" sz="3600" kern="0" dirty="0">
                <a:solidFill>
                  <a:srgbClr val="000080"/>
                </a:solidFill>
                <a:latin typeface="Cambria" pitchFamily="16" charset="0"/>
                <a:ea typeface="SimSun"/>
                <a:cs typeface="+mn-cs"/>
              </a:rPr>
            </a:br>
            <a:r>
              <a:rPr lang="ru-RU" sz="3600" kern="0" dirty="0">
                <a:solidFill>
                  <a:srgbClr val="000080"/>
                </a:solidFill>
                <a:latin typeface="Cambria" pitchFamily="16" charset="0"/>
                <a:ea typeface="SimSun"/>
                <a:cs typeface="+mn-cs"/>
              </a:rPr>
              <a:t>- продолжить работу по закреплению правильного звукопроизношения;</a:t>
            </a:r>
            <a:br>
              <a:rPr lang="ru-RU" sz="3600" kern="0" dirty="0">
                <a:solidFill>
                  <a:srgbClr val="000080"/>
                </a:solidFill>
                <a:latin typeface="Cambria" pitchFamily="16" charset="0"/>
                <a:ea typeface="SimSun"/>
                <a:cs typeface="+mn-cs"/>
              </a:rPr>
            </a:br>
            <a:r>
              <a:rPr lang="ru-RU" sz="3600" kern="0" dirty="0">
                <a:solidFill>
                  <a:srgbClr val="000080"/>
                </a:solidFill>
                <a:latin typeface="Cambria" pitchFamily="16" charset="0"/>
                <a:ea typeface="SimSun"/>
                <a:cs typeface="+mn-cs"/>
              </a:rPr>
              <a:t>- учить  различать на слух  и отчетливо произносить сходные по артикуляции и звучанию согласные звуки (с-з, с-ц, ш-ж, ц-ч, ш-с, ж-з, р-л)</a:t>
            </a:r>
            <a:r>
              <a:rPr lang="ru-RU" sz="3200" kern="0" dirty="0">
                <a:solidFill>
                  <a:srgbClr val="000080"/>
                </a:solidFill>
                <a:latin typeface="Cambria" pitchFamily="16" charset="0"/>
                <a:ea typeface="SimSun"/>
                <a:cs typeface="+mn-cs"/>
              </a:rPr>
              <a:t/>
            </a:r>
            <a:br>
              <a:rPr lang="ru-RU" sz="3200" kern="0" dirty="0">
                <a:solidFill>
                  <a:srgbClr val="000080"/>
                </a:solidFill>
                <a:latin typeface="Cambria" pitchFamily="16" charset="0"/>
                <a:ea typeface="SimSun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5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rmAutofit fontScale="90000"/>
          </a:bodyPr>
          <a:lstStyle/>
          <a:p>
            <a:pPr marL="342900" lvl="0" indent="-338138" defTabSz="449263" fontAlgn="base">
              <a:spcBef>
                <a:spcPts val="800"/>
              </a:spcBef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kern="0" dirty="0">
                <a:solidFill>
                  <a:srgbClr val="FF0000"/>
                </a:solidFill>
                <a:latin typeface="Georgia" pitchFamily="16" charset="0"/>
                <a:ea typeface="SimSun"/>
                <a:cs typeface="+mn-cs"/>
              </a:rPr>
              <a:t>Чтение художественной литературы</a:t>
            </a:r>
            <a:r>
              <a:rPr lang="ru-RU" sz="4000" b="1" i="1" kern="0" dirty="0">
                <a:solidFill>
                  <a:srgbClr val="FF0000"/>
                </a:solidFill>
                <a:latin typeface="Georgia" pitchFamily="16" charset="0"/>
                <a:ea typeface="SimSun"/>
                <a:cs typeface="+mn-cs"/>
              </a:rPr>
              <a:t/>
            </a:r>
            <a:br>
              <a:rPr lang="ru-RU" sz="4000" b="1" i="1" kern="0" dirty="0">
                <a:solidFill>
                  <a:srgbClr val="FF0000"/>
                </a:solidFill>
                <a:latin typeface="Georgia" pitchFamily="16" charset="0"/>
                <a:ea typeface="SimSun"/>
                <a:cs typeface="+mn-cs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dirty="0">
                <a:latin typeface="Cambria" pitchFamily="16" charset="0"/>
                <a:ea typeface="SimSun" charset="-122"/>
              </a:rPr>
              <a:t>Знать 2-3 стихотворения, 2-3 считалки, 2-3 загадки.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dirty="0">
                <a:latin typeface="Cambria" pitchFamily="16" charset="0"/>
                <a:ea typeface="SimSun" charset="-122"/>
              </a:rPr>
              <a:t>Называть жанр произведения (сказка, стих, рассказ).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dirty="0">
                <a:latin typeface="Cambria" pitchFamily="16" charset="0"/>
                <a:ea typeface="SimSun" charset="-122"/>
              </a:rPr>
              <a:t>Драматизировать небольшие сказки, читать по ролям стихотворения.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dirty="0">
                <a:latin typeface="Cambria" pitchFamily="16" charset="0"/>
                <a:ea typeface="SimSun" charset="-122"/>
              </a:rPr>
              <a:t>Называть любимого детского автора, любимые сказки и рассказы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044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i="1" dirty="0">
                <a:solidFill>
                  <a:srgbClr val="FF0000"/>
                </a:solidFill>
                <a:latin typeface="Georgia" pitchFamily="16" charset="0"/>
              </a:rPr>
              <a:t>Фонематический слух</a:t>
            </a:r>
            <a:r>
              <a:rPr lang="ru-RU" b="1" i="1" dirty="0">
                <a:solidFill>
                  <a:srgbClr val="FF0000"/>
                </a:solidFill>
                <a:latin typeface="Georgia" pitchFamily="16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Georgia" pitchFamily="1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3600" dirty="0">
                <a:solidFill>
                  <a:srgbClr val="000080"/>
                </a:solidFill>
                <a:latin typeface="Cambria" pitchFamily="16" charset="0"/>
                <a:ea typeface="SimSun" charset="-122"/>
                <a:cs typeface="Arial Unicode MS" charset="0"/>
              </a:rPr>
              <a:t>Различает гласные и согласные звуки, может определить количество слогов в словах, место звука в слове (в начале, середине, конце слова)</a:t>
            </a:r>
          </a:p>
        </p:txBody>
      </p:sp>
    </p:spTree>
    <p:extLst>
      <p:ext uri="{BB962C8B-B14F-4D97-AF65-F5344CB8AC3E}">
        <p14:creationId xmlns:p14="http://schemas.microsoft.com/office/powerpoint/2010/main" val="76662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38138" defTabSz="449263" fontAlgn="base">
              <a:spcBef>
                <a:spcPts val="800"/>
              </a:spcBef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900" b="1" i="1" kern="0" dirty="0">
                <a:solidFill>
                  <a:srgbClr val="FF0000"/>
                </a:solidFill>
                <a:latin typeface="Georgia" pitchFamily="16" charset="0"/>
                <a:ea typeface="SimSun"/>
                <a:cs typeface="+mn-cs"/>
              </a:rPr>
              <a:t>Словесные игры</a:t>
            </a:r>
            <a:r>
              <a:rPr lang="ru-RU" sz="4000" b="1" i="1" kern="0" dirty="0">
                <a:solidFill>
                  <a:srgbClr val="FF0000"/>
                </a:solidFill>
                <a:latin typeface="Georgia" pitchFamily="16" charset="0"/>
                <a:ea typeface="SimSun"/>
                <a:cs typeface="+mn-cs"/>
              </a:rPr>
              <a:t/>
            </a:r>
            <a:br>
              <a:rPr lang="ru-RU" sz="4000" b="1" i="1" kern="0" dirty="0">
                <a:solidFill>
                  <a:srgbClr val="FF0000"/>
                </a:solidFill>
                <a:latin typeface="Georgia" pitchFamily="16" charset="0"/>
                <a:ea typeface="SimSun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/>
          <a:lstStyle/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3600" dirty="0">
                <a:latin typeface="Cambria" pitchFamily="16" charset="0"/>
                <a:ea typeface="SimSun" charset="-122"/>
              </a:rPr>
              <a:t>Придумай предложение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3600" dirty="0">
                <a:latin typeface="Cambria" pitchFamily="16" charset="0"/>
                <a:ea typeface="SimSun" charset="-122"/>
              </a:rPr>
              <a:t>Найди ошибку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3600" dirty="0">
                <a:latin typeface="Cambria" pitchFamily="16" charset="0"/>
                <a:ea typeface="SimSun" charset="-122"/>
              </a:rPr>
              <a:t>Назови слово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3600" dirty="0">
                <a:latin typeface="Cambria" pitchFamily="16" charset="0"/>
                <a:ea typeface="SimSun" charset="-122"/>
              </a:rPr>
              <a:t>Конкурс загадок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3600" dirty="0">
                <a:latin typeface="Cambria" pitchFamily="16" charset="0"/>
                <a:ea typeface="SimSun" charset="-122"/>
              </a:rPr>
              <a:t>Счет предметов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3600" dirty="0" err="1">
                <a:latin typeface="Cambria" pitchFamily="16" charset="0"/>
                <a:ea typeface="SimSun" charset="-122"/>
              </a:rPr>
              <a:t>Чистоговорки</a:t>
            </a:r>
            <a:r>
              <a:rPr lang="ru-RU" sz="3600" dirty="0">
                <a:latin typeface="Cambria" pitchFamily="16" charset="0"/>
                <a:ea typeface="SimSun" charset="-122"/>
              </a:rPr>
              <a:t>, скороговорки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3600" dirty="0">
                <a:latin typeface="Cambria" pitchFamily="16" charset="0"/>
                <a:ea typeface="SimSun" charset="-122"/>
              </a:rPr>
              <a:t>Угадай предмет по описанию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3600" dirty="0">
                <a:latin typeface="Cambria" pitchFamily="16" charset="0"/>
                <a:ea typeface="SimSun" charset="-122"/>
              </a:rPr>
              <a:t>Скажи наоборот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057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256584"/>
          </a:xfrm>
        </p:spPr>
        <p:txBody>
          <a:bodyPr>
            <a:normAutofit fontScale="90000"/>
          </a:bodyPr>
          <a:lstStyle/>
          <a:p>
            <a:pPr lvl="0" algn="l" defTabSz="449263" fontAlgn="base">
              <a:spcAft>
                <a:spcPct val="0"/>
              </a:spcAft>
            </a:pPr>
            <a:r>
              <a:rPr lang="ru-RU" sz="4000" dirty="0">
                <a:latin typeface="Cambria" pitchFamily="16" charset="0"/>
                <a:ea typeface="SimSun" charset="-122"/>
                <a:cs typeface="+mn-cs"/>
              </a:rPr>
              <a:t>Отгадай предмет по названию его частей</a:t>
            </a:r>
            <a:br>
              <a:rPr lang="ru-RU" sz="4000" dirty="0">
                <a:latin typeface="Cambria" pitchFamily="16" charset="0"/>
                <a:ea typeface="SimSun" charset="-122"/>
                <a:cs typeface="+mn-cs"/>
              </a:rPr>
            </a:br>
            <a:r>
              <a:rPr lang="ru-RU" sz="4000" dirty="0">
                <a:latin typeface="Cambria" pitchFamily="16" charset="0"/>
                <a:ea typeface="SimSun" charset="-122"/>
                <a:cs typeface="+mn-cs"/>
              </a:rPr>
              <a:t>Кто как передвигается</a:t>
            </a:r>
            <a:br>
              <a:rPr lang="ru-RU" sz="4000" dirty="0">
                <a:latin typeface="Cambria" pitchFamily="16" charset="0"/>
                <a:ea typeface="SimSun" charset="-122"/>
                <a:cs typeface="+mn-cs"/>
              </a:rPr>
            </a:br>
            <a:r>
              <a:rPr lang="ru-RU" sz="4000" dirty="0">
                <a:latin typeface="Cambria" pitchFamily="16" charset="0"/>
                <a:ea typeface="SimSun" charset="-122"/>
                <a:cs typeface="+mn-cs"/>
              </a:rPr>
              <a:t>Кто как ест</a:t>
            </a:r>
            <a:br>
              <a:rPr lang="ru-RU" sz="4000" dirty="0">
                <a:latin typeface="Cambria" pitchFamily="16" charset="0"/>
                <a:ea typeface="SimSun" charset="-122"/>
                <a:cs typeface="+mn-cs"/>
              </a:rPr>
            </a:br>
            <a:r>
              <a:rPr lang="ru-RU" sz="4000" dirty="0">
                <a:latin typeface="Cambria" pitchFamily="16" charset="0"/>
                <a:ea typeface="SimSun" charset="-122"/>
                <a:cs typeface="+mn-cs"/>
              </a:rPr>
              <a:t>Кто как подает голос</a:t>
            </a:r>
            <a:br>
              <a:rPr lang="ru-RU" sz="4000" dirty="0">
                <a:latin typeface="Cambria" pitchFamily="16" charset="0"/>
                <a:ea typeface="SimSun" charset="-122"/>
                <a:cs typeface="+mn-cs"/>
              </a:rPr>
            </a:br>
            <a:r>
              <a:rPr lang="ru-RU" sz="4000" dirty="0">
                <a:latin typeface="Cambria" pitchFamily="16" charset="0"/>
                <a:ea typeface="SimSun" charset="-122"/>
                <a:cs typeface="+mn-cs"/>
              </a:rPr>
              <a:t>Подбери слова признаки (какой)</a:t>
            </a:r>
            <a:br>
              <a:rPr lang="ru-RU" sz="4000" dirty="0">
                <a:latin typeface="Cambria" pitchFamily="16" charset="0"/>
                <a:ea typeface="SimSun" charset="-122"/>
                <a:cs typeface="+mn-cs"/>
              </a:rPr>
            </a:br>
            <a:r>
              <a:rPr lang="ru-RU" sz="4000" dirty="0">
                <a:latin typeface="Cambria" pitchFamily="16" charset="0"/>
                <a:ea typeface="SimSun" charset="-122"/>
                <a:cs typeface="+mn-cs"/>
              </a:rPr>
              <a:t>Назови ласково</a:t>
            </a:r>
            <a:br>
              <a:rPr lang="ru-RU" sz="4000" dirty="0">
                <a:latin typeface="Cambria" pitchFamily="16" charset="0"/>
                <a:ea typeface="SimSun" charset="-122"/>
                <a:cs typeface="+mn-cs"/>
              </a:rPr>
            </a:br>
            <a:r>
              <a:rPr lang="ru-RU" sz="4000" dirty="0">
                <a:latin typeface="Cambria" pitchFamily="16" charset="0"/>
                <a:ea typeface="SimSun" charset="-122"/>
                <a:cs typeface="+mn-cs"/>
              </a:rPr>
              <a:t>Назови детенышей</a:t>
            </a:r>
            <a:br>
              <a:rPr lang="ru-RU" sz="4000" dirty="0">
                <a:latin typeface="Cambria" pitchFamily="16" charset="0"/>
                <a:ea typeface="SimSun" charset="-122"/>
                <a:cs typeface="+mn-cs"/>
              </a:rPr>
            </a:br>
            <a:r>
              <a:rPr lang="ru-RU" sz="4000" dirty="0">
                <a:latin typeface="Cambria" pitchFamily="16" charset="0"/>
                <a:ea typeface="SimSun" charset="-122"/>
                <a:cs typeface="+mn-cs"/>
              </a:rPr>
              <a:t>Что лишнее</a:t>
            </a:r>
            <a:r>
              <a:rPr lang="ru-RU" sz="2800" dirty="0">
                <a:latin typeface="Cambria" pitchFamily="16" charset="0"/>
                <a:ea typeface="SimSun" charset="-122"/>
                <a:cs typeface="+mn-cs"/>
              </a:rPr>
              <a:t/>
            </a:r>
            <a:br>
              <a:rPr lang="ru-RU" sz="2800" dirty="0">
                <a:latin typeface="Cambria" pitchFamily="16" charset="0"/>
                <a:ea typeface="SimSun" charset="-122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531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000" b="1" i="1" u="sng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МАТЕМАТИКА</a:t>
            </a:r>
            <a:r>
              <a:rPr lang="ru-RU" sz="2000" b="1" i="1" u="sng" dirty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b="1" i="1" u="sng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Счет в пределах 10.</a:t>
            </a:r>
            <a:r>
              <a:rPr lang="ru-RU" sz="2000" dirty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Правильно пользоваться количественными и порядковыми числительными (в пределах 10), отвечает на вопросы: «Сколько?». «Который по счету?»</a:t>
            </a:r>
            <a:r>
              <a:rPr lang="ru-RU" sz="2000" dirty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Уравнивать неравные группы предметов двумя способами.</a:t>
            </a:r>
            <a:r>
              <a:rPr lang="ru-RU" sz="2000" dirty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Сравнивать предметы на глаз(по длине, ширине, высоте, толщине); проверяет точность определенным путем наложения или приложения.</a:t>
            </a:r>
            <a:r>
              <a:rPr lang="ru-RU" sz="2000" dirty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Размещать предметы различной величины (до7-10) в порядке возрастания, убывания их длины, ширины, высоты, толщины.</a:t>
            </a:r>
            <a:r>
              <a:rPr lang="ru-RU" sz="2000" dirty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Выражать местонахождение предмета по отношению к себе, к другим предметам.</a:t>
            </a:r>
            <a:r>
              <a:rPr lang="ru-RU" sz="2000" dirty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Знаеть</a:t>
            </a:r>
            <a:r>
              <a:rPr lang="ru-RU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некоторые характерные особенности знакомых геометрических фигур.</a:t>
            </a:r>
            <a:r>
              <a:rPr lang="ru-RU" sz="2000" dirty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Называть утро, день, вечер, ночь; иметь представление о смене частей суток.</a:t>
            </a:r>
            <a:r>
              <a:rPr lang="ru-RU" sz="2000" dirty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Называть текущий день недели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29832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5832648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800" b="1" i="1" u="sng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ПОЗНАНИЕ</a:t>
            </a:r>
            <a:r>
              <a:rPr lang="ru-RU" sz="2800" i="1" u="sng" dirty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i="1" u="sng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Различать и называть виды транспорта, предметы, облегчающие труд человека в быту.</a:t>
            </a:r>
            <a:r>
              <a:rPr lang="ru-RU" sz="2800" dirty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Классифицировать предметы, определять материалы, из которых они сделаны.</a:t>
            </a:r>
            <a:r>
              <a:rPr lang="ru-RU" sz="2800" dirty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Знать название родного города, страны, ее столицы, домашний адрес, И. О. родителей, их профессии.</a:t>
            </a:r>
            <a:r>
              <a:rPr lang="ru-RU" sz="2800" dirty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Знать о взаимодействии человека с природой в разное время года.</a:t>
            </a:r>
            <a:r>
              <a:rPr lang="ru-RU" sz="2800" dirty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Знать о значении солнца, воздуха, воды для человека, животных, растений.</a:t>
            </a:r>
            <a:r>
              <a:rPr lang="ru-RU" sz="2800" dirty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Бережно относится к природе.</a:t>
            </a:r>
            <a:endParaRPr lang="ru-RU" sz="2800" dirty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964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048672"/>
          </a:xfrm>
        </p:spPr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ru-RU" sz="3200" b="1" i="1" u="sng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ЧТЕНИЕ ХУДОЖЕСТВЕННОЙ ЛИТЕРАТУРЫ</a:t>
            </a:r>
            <a:r>
              <a:rPr lang="ru-RU" sz="3200" b="1" i="1" u="sng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i="1" u="sng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dirty="0">
                <a:latin typeface="Arial" pitchFamily="34" charset="0"/>
                <a:ea typeface="Calibri" pitchFamily="34" charset="0"/>
                <a:cs typeface="Arial" pitchFamily="34" charset="0"/>
              </a:rPr>
              <a:t>Знать 2-3 стихотворения, 2-3 считалки, 2-3 загадки.</a:t>
            </a:r>
            <a:r>
              <a:rPr lang="ru-RU" sz="3200" dirty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dirty="0">
                <a:latin typeface="Arial" pitchFamily="34" charset="0"/>
                <a:ea typeface="Calibri" pitchFamily="34" charset="0"/>
                <a:cs typeface="Arial" pitchFamily="34" charset="0"/>
              </a:rPr>
              <a:t>Называть жанр произведения.</a:t>
            </a:r>
            <a:r>
              <a:rPr lang="ru-RU" sz="3200" dirty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dirty="0">
                <a:latin typeface="Arial" pitchFamily="34" charset="0"/>
                <a:ea typeface="Calibri" pitchFamily="34" charset="0"/>
                <a:cs typeface="Arial" pitchFamily="34" charset="0"/>
              </a:rPr>
              <a:t>Драматизировать небольшие сказки, читать по ролям стихотворения.</a:t>
            </a:r>
            <a:r>
              <a:rPr lang="ru-RU" sz="3200" dirty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dirty="0">
                <a:latin typeface="Arial" pitchFamily="34" charset="0"/>
                <a:ea typeface="Calibri" pitchFamily="34" charset="0"/>
                <a:cs typeface="Arial" pitchFamily="34" charset="0"/>
              </a:rPr>
              <a:t>Называть любимого детского автора, любимые сказки и рассказы</a:t>
            </a:r>
            <a:r>
              <a:rPr lang="ru-RU" sz="2800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rgbClr val="0070C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933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39725" defTabSz="449263" fontAlgn="base">
              <a:spcBef>
                <a:spcPts val="800"/>
              </a:spcBef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kern="0" dirty="0">
                <a:solidFill>
                  <a:srgbClr val="FF0000"/>
                </a:solidFill>
                <a:latin typeface="Georgia" pitchFamily="16" charset="0"/>
                <a:ea typeface="SimSun"/>
                <a:cs typeface="+mn-cs"/>
              </a:rPr>
              <a:t>Развитие мелкой моторики руки</a:t>
            </a:r>
            <a:r>
              <a:rPr lang="ru-RU" sz="4000" b="1" i="1" kern="0" dirty="0">
                <a:solidFill>
                  <a:srgbClr val="FF0000"/>
                </a:solidFill>
                <a:latin typeface="Georgia" pitchFamily="16" charset="0"/>
                <a:ea typeface="SimSun"/>
                <a:cs typeface="+mn-cs"/>
              </a:rPr>
              <a:t/>
            </a:r>
            <a:br>
              <a:rPr lang="ru-RU" sz="4000" b="1" i="1" kern="0" dirty="0">
                <a:solidFill>
                  <a:srgbClr val="FF0000"/>
                </a:solidFill>
                <a:latin typeface="Georgia" pitchFamily="16" charset="0"/>
                <a:ea typeface="SimSun"/>
                <a:cs typeface="+mn-cs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384375"/>
          </a:xfrm>
        </p:spPr>
        <p:txBody>
          <a:bodyPr>
            <a:normAutofit fontScale="92500" lnSpcReduction="10000"/>
          </a:bodyPr>
          <a:lstStyle/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2800" dirty="0">
                <a:solidFill>
                  <a:srgbClr val="000080"/>
                </a:solidFill>
                <a:latin typeface="Cambria" pitchFamily="16" charset="0"/>
                <a:ea typeface="SimSun" charset="-122"/>
                <a:cs typeface="Times New Roman" pitchFamily="16" charset="0"/>
              </a:rPr>
              <a:t>Как показывает практика, именно это положение обеспечивает свободное движение пишущей руки. Обратите внимание на то, как ребенок держит ручку: если сильно сжимая и выгнув указательный палец, то письмо ему будет даваться с трудом.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2800" dirty="0">
                <a:solidFill>
                  <a:srgbClr val="000080"/>
                </a:solidFill>
                <a:latin typeface="Cambria" pitchFamily="16" charset="0"/>
                <a:ea typeface="SimSun" charset="-122"/>
                <a:cs typeface="Times New Roman" pitchFamily="16" charset="0"/>
              </a:rPr>
              <a:t>          Не стремитесь купить ручку какой-либо удивительной формы. Лучше обыкновенные. Особенно не подходят плоские четырехгранные, а также чересчур короткие или слишком длинные</a:t>
            </a:r>
            <a:r>
              <a:rPr lang="ru-RU" sz="1600" dirty="0">
                <a:solidFill>
                  <a:srgbClr val="0D0D0D"/>
                </a:solidFill>
                <a:latin typeface="Times New Roman" pitchFamily="16" charset="0"/>
                <a:ea typeface="SimSun" charset="-122"/>
                <a:cs typeface="Times New Roman" pitchFamily="16" charset="0"/>
              </a:rPr>
              <a:t>. </a:t>
            </a:r>
          </a:p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5040313"/>
            <a:ext cx="37719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5040313"/>
            <a:ext cx="3557587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68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Возраст 5-6 лет это старший дошкольный возраст. Он является очень важным возрастом в развитии познавательной сферы ребенка, интеллектуальной и личностной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71500"/>
            <a:ext cx="4070350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500063"/>
            <a:ext cx="3844925" cy="514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2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0363"/>
            <a:ext cx="4319587" cy="585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360363"/>
            <a:ext cx="4383088" cy="592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441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ru-RU" sz="3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родители продолжают оставаться примером для детей. Если родители несут позитивную информацию, если у ребенка на душе хорошо, нет страха, обиды, тревоги, то любую информацию (личностную и интеллектуальную) можно заложить в ребенка</a:t>
            </a: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70C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8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39725" defTabSz="449263" fontAlgn="base">
              <a:spcBef>
                <a:spcPts val="800"/>
              </a:spcBef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 kern="0" dirty="0">
                <a:solidFill>
                  <a:srgbClr val="FF0000"/>
                </a:solidFill>
                <a:latin typeface="Georgia" pitchFamily="16" charset="0"/>
                <a:ea typeface="SimSun"/>
                <a:cs typeface="+mn-cs"/>
              </a:rPr>
              <a:t>Советы родителям как подготовить ребенка к школе</a:t>
            </a:r>
            <a:r>
              <a:rPr lang="ru-RU" sz="3200" b="1" i="1" kern="0" dirty="0">
                <a:solidFill>
                  <a:srgbClr val="FF0000"/>
                </a:solidFill>
                <a:latin typeface="Georgia" pitchFamily="16" charset="0"/>
                <a:ea typeface="SimSun"/>
                <a:cs typeface="+mn-cs"/>
              </a:rPr>
              <a:t/>
            </a:r>
            <a:br>
              <a:rPr lang="ru-RU" sz="3200" b="1" i="1" kern="0" dirty="0">
                <a:solidFill>
                  <a:srgbClr val="FF0000"/>
                </a:solidFill>
                <a:latin typeface="Georgia" pitchFamily="16" charset="0"/>
                <a:ea typeface="SimSun"/>
                <a:cs typeface="+mn-cs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rmAutofit fontScale="70000" lnSpcReduction="20000"/>
          </a:bodyPr>
          <a:lstStyle/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4000" dirty="0">
                <a:latin typeface="Cambria" pitchFamily="16" charset="0"/>
                <a:ea typeface="SimSun" charset="-122"/>
              </a:rPr>
              <a:t>Научить правилам поведения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4000" dirty="0">
                <a:latin typeface="Cambria" pitchFamily="16" charset="0"/>
                <a:ea typeface="SimSun" charset="-122"/>
              </a:rPr>
              <a:t>Приучить к аккуратности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4000" dirty="0">
                <a:latin typeface="Cambria" pitchFamily="16" charset="0"/>
                <a:ea typeface="SimSun" charset="-122"/>
              </a:rPr>
              <a:t>Приучить самостоятельности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4000" dirty="0">
                <a:latin typeface="Cambria" pitchFamily="16" charset="0"/>
                <a:ea typeface="SimSun" charset="-122"/>
              </a:rPr>
              <a:t>Научить дружить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4000" dirty="0">
                <a:latin typeface="Cambria" pitchFamily="16" charset="0"/>
                <a:ea typeface="SimSun" charset="-122"/>
              </a:rPr>
              <a:t>Научить слушать и выполнять требования взрослых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4000" dirty="0">
                <a:latin typeface="Cambria" pitchFamily="16" charset="0"/>
                <a:ea typeface="SimSun" charset="-122"/>
              </a:rPr>
              <a:t>Психологически настроить ребенка к школе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4000" dirty="0">
                <a:latin typeface="Cambria" pitchFamily="16" charset="0"/>
                <a:ea typeface="SimSun" charset="-122"/>
              </a:rPr>
              <a:t>Приучать ребенка к труду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4000" dirty="0">
                <a:latin typeface="Cambria" pitchFamily="16" charset="0"/>
                <a:ea typeface="SimSun" charset="-122"/>
              </a:rPr>
              <a:t>Развивать мелкую моторику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4000" dirty="0">
                <a:latin typeface="Cambria" pitchFamily="16" charset="0"/>
                <a:ea typeface="SimSun" charset="-122"/>
              </a:rPr>
              <a:t>Развивать память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4000" dirty="0">
                <a:latin typeface="Cambria" pitchFamily="16" charset="0"/>
                <a:ea typeface="SimSun" charset="-122"/>
              </a:rPr>
              <a:t>Развивать мышление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4000" dirty="0">
                <a:latin typeface="Cambria" pitchFamily="16" charset="0"/>
                <a:ea typeface="SimSun" charset="-122"/>
              </a:rPr>
              <a:t>Развивать кругозор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4000" dirty="0">
                <a:latin typeface="Cambria" pitchFamily="16" charset="0"/>
                <a:ea typeface="SimSun" charset="-122"/>
              </a:rPr>
              <a:t>Учить ребенка жить в коллективе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4000" dirty="0">
                <a:latin typeface="Cambria" pitchFamily="16" charset="0"/>
                <a:ea typeface="SimSun" charset="-122"/>
              </a:rPr>
              <a:t>Формировать произвольность поведения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4000" dirty="0">
                <a:latin typeface="Cambria" pitchFamily="16" charset="0"/>
                <a:ea typeface="SimSun" charset="-122"/>
              </a:rPr>
              <a:t>Учить детей доводить начатое дело до конца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369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460851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В 5-6 лет ребенок как губка впитывает всю познавательную информацию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kern="0" dirty="0">
                <a:solidFill>
                  <a:srgbClr val="FF0000"/>
                </a:solidFill>
                <a:latin typeface="Georgia" pitchFamily="16" charset="0"/>
                <a:ea typeface="SimSun"/>
              </a:rPr>
              <a:t>Внимание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latin typeface="Arial" charset="0"/>
                <a:ea typeface="SimSun" charset="-122"/>
                <a:cs typeface="Times New Roman" pitchFamily="16" charset="0"/>
              </a:rPr>
              <a:t> - </a:t>
            </a:r>
            <a:r>
              <a:rPr lang="ru-RU" dirty="0">
                <a:latin typeface="Cambria" pitchFamily="16" charset="0"/>
                <a:ea typeface="SimSun" charset="-122"/>
                <a:cs typeface="Times New Roman" pitchFamily="16" charset="0"/>
              </a:rPr>
              <a:t>выполнить задание, не отвлекаясь в течение 20-25 минут;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latin typeface="Cambria" pitchFamily="16" charset="0"/>
                <a:ea typeface="SimSun" charset="-122"/>
                <a:cs typeface="Times New Roman" pitchFamily="16" charset="0"/>
              </a:rPr>
              <a:t>- удерживать в поле зрения 6-7 предметов;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latin typeface="Cambria" pitchFamily="16" charset="0"/>
                <a:ea typeface="SimSun" charset="-122"/>
                <a:cs typeface="Times New Roman" pitchFamily="16" charset="0"/>
              </a:rPr>
              <a:t>- находить 10 отличий между предметами;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latin typeface="Cambria" pitchFamily="16" charset="0"/>
                <a:ea typeface="SimSun" charset="-122"/>
                <a:cs typeface="Times New Roman" pitchFamily="16" charset="0"/>
              </a:rPr>
              <a:t>-  выполнять самостоятельно задания по предложенному образцу;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latin typeface="Cambria" pitchFamily="16" charset="0"/>
                <a:ea typeface="SimSun" charset="-122"/>
                <a:cs typeface="Times New Roman" pitchFamily="16" charset="0"/>
              </a:rPr>
              <a:t>- находить 8-9 пар одинаковых предметов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2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kern="0" dirty="0">
                <a:solidFill>
                  <a:srgbClr val="FF0000"/>
                </a:solidFill>
                <a:latin typeface="Georgia" pitchFamily="16" charset="0"/>
                <a:ea typeface="SimSun"/>
              </a:rPr>
              <a:t>Память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latin typeface="Cambria" pitchFamily="16" charset="0"/>
                <a:ea typeface="SimSun" charset="-122"/>
                <a:cs typeface="Times New Roman" pitchFamily="16" charset="0"/>
              </a:rPr>
              <a:t>- запоминать 10-12 картинок в течение 1-2 минут;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latin typeface="Cambria" pitchFamily="16" charset="0"/>
                <a:ea typeface="SimSun" charset="-122"/>
                <a:cs typeface="Times New Roman" pitchFamily="16" charset="0"/>
              </a:rPr>
              <a:t>- рассказывать наизусть несколько стихотворений;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latin typeface="Cambria" pitchFamily="16" charset="0"/>
                <a:ea typeface="SimSun" charset="-122"/>
                <a:cs typeface="Times New Roman" pitchFamily="16" charset="0"/>
              </a:rPr>
              <a:t>- пересказать близко к тексту прочитанное произведение;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latin typeface="Cambria" pitchFamily="16" charset="0"/>
                <a:ea typeface="SimSun" charset="-122"/>
                <a:cs typeface="Times New Roman" pitchFamily="16" charset="0"/>
              </a:rPr>
              <a:t>- сравнивать два изображения, предмета по памяти</a:t>
            </a:r>
            <a:r>
              <a:rPr lang="ru-RU" sz="2800" dirty="0">
                <a:solidFill>
                  <a:srgbClr val="000080"/>
                </a:solidFill>
                <a:latin typeface="Cambria" pitchFamily="16" charset="0"/>
                <a:ea typeface="SimSun" charset="-122"/>
                <a:cs typeface="Times New Roman" pitchFamily="16" charset="0"/>
              </a:rPr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54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kern="0" dirty="0">
                <a:solidFill>
                  <a:srgbClr val="FF0000"/>
                </a:solidFill>
                <a:latin typeface="Georgia" pitchFamily="16" charset="0"/>
                <a:ea typeface="SimSun"/>
              </a:rPr>
              <a:t>Мышление</a:t>
            </a:r>
            <a:r>
              <a:rPr lang="ru-RU" kern="0" dirty="0">
                <a:solidFill>
                  <a:srgbClr val="000000"/>
                </a:solidFill>
                <a:latin typeface="Arial"/>
                <a:ea typeface="SimSun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>
              <a:latin typeface="Arial" charset="0"/>
              <a:ea typeface="SimSun" charset="-122"/>
            </a:endParaRP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latin typeface="Cambria" pitchFamily="16" charset="0"/>
                <a:ea typeface="SimSun" charset="-122"/>
                <a:cs typeface="Times New Roman" pitchFamily="16" charset="0"/>
              </a:rPr>
              <a:t>- определять последовательность событий;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latin typeface="Cambria" pitchFamily="16" charset="0"/>
                <a:ea typeface="SimSun" charset="-122"/>
                <a:cs typeface="Times New Roman" pitchFamily="16" charset="0"/>
              </a:rPr>
              <a:t>- складывать разрезанную картинку из 6-9 частей;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latin typeface="Cambria" pitchFamily="16" charset="0"/>
                <a:ea typeface="SimSun" charset="-122"/>
                <a:cs typeface="Times New Roman" pitchFamily="16" charset="0"/>
              </a:rPr>
              <a:t>- находить и объяснять несоответствия на рисунках;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latin typeface="Cambria" pitchFamily="16" charset="0"/>
                <a:ea typeface="SimSun" charset="-122"/>
                <a:cs typeface="Times New Roman" pitchFamily="16" charset="0"/>
              </a:rPr>
              <a:t>- находить и объяснять отличия между предметами и явлениями;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latin typeface="Cambria" pitchFamily="16" charset="0"/>
                <a:ea typeface="SimSun" charset="-122"/>
              </a:rPr>
              <a:t>- находить среди предложенных 4 предметов лишний, объяснять свой выбор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41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kern="0" dirty="0">
                <a:solidFill>
                  <a:srgbClr val="FF0000"/>
                </a:solidFill>
                <a:latin typeface="Georgia" pitchFamily="16" charset="0"/>
                <a:ea typeface="SimSun"/>
              </a:rPr>
              <a:t>Развивающие игры</a:t>
            </a:r>
            <a:endParaRPr lang="ru-RU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69" y="1600200"/>
            <a:ext cx="634666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9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Cambria" pitchFamily="16" charset="0"/>
                <a:ea typeface="SimSun" charset="-122"/>
                <a:cs typeface="+mn-cs"/>
              </a:rPr>
              <a:t>Сложи квадрат</a:t>
            </a:r>
            <a:endParaRPr lang="ru-RU" sz="36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58181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4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kern="0" dirty="0">
                <a:solidFill>
                  <a:srgbClr val="FF0000"/>
                </a:solidFill>
                <a:latin typeface="Georgia" pitchFamily="16" charset="0"/>
                <a:ea typeface="SimSun"/>
              </a:rPr>
              <a:t>Сложи узор</a:t>
            </a:r>
            <a:endParaRPr lang="ru-RU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6769"/>
            <a:ext cx="4038600" cy="385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434431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1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459</Words>
  <Application>Microsoft Office PowerPoint</Application>
  <PresentationFormat>Экран (4:3)</PresentationFormat>
  <Paragraphs>71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Возрастные особенности детей 5-6 лет  Баширова А.К., воспитатель</vt:lpstr>
      <vt:lpstr>Возраст 5-6 лет это старший дошкольный возраст. Он является очень важным возрастом в развитии познавательной сферы ребенка, интеллектуальной и личностной</vt:lpstr>
      <vt:lpstr>В 5-6 лет ребенок как губка впитывает всю познавательную информацию</vt:lpstr>
      <vt:lpstr>Внимание</vt:lpstr>
      <vt:lpstr>Память</vt:lpstr>
      <vt:lpstr>Мышление </vt:lpstr>
      <vt:lpstr>Развивающие игры</vt:lpstr>
      <vt:lpstr>Сложи квадрат</vt:lpstr>
      <vt:lpstr>Сложи узор</vt:lpstr>
      <vt:lpstr>Развитие речи детей 6 лет </vt:lpstr>
      <vt:lpstr>Заканчивается правильное усвоение шипящих звуков (л, р, рь). В этом возрасте следует: - продолжить работу по закреплению правильного звукопроизношения; - учить  различать на слух  и отчетливо произносить сходные по артикуляции и звучанию согласные звуки (с-з, с-ц, ш-ж, ц-ч, ш-с, ж-з, р-л) </vt:lpstr>
      <vt:lpstr>Чтение художественной литературы </vt:lpstr>
      <vt:lpstr>Фонематический слух </vt:lpstr>
      <vt:lpstr>Словесные игры </vt:lpstr>
      <vt:lpstr>Отгадай предмет по названию его частей Кто как передвигается Кто как ест Кто как подает голос Подбери слова признаки (какой) Назови ласково Назови детенышей Что лишнее </vt:lpstr>
      <vt:lpstr>МАТЕМАТИКА Счет в пределах 10. Правильно пользоваться количественными и порядковыми числительными (в пределах 10), отвечает на вопросы: «Сколько?». «Который по счету?» Уравнивать неравные группы предметов двумя способами. Сравнивать предметы на глаз(по длине, ширине, высоте, толщине); проверяет точность определенным путем наложения или приложения. Размещать предметы различной величины (до7-10) в порядке возрастания, убывания их длины, ширины, высоты, толщины. Выражать местонахождение предмета по отношению к себе, к другим предметам. Знаеть некоторые характерные особенности знакомых геометрических фигур. Называть утро, день, вечер, ночь; иметь представление о смене частей суток. Называть текущий день недели</vt:lpstr>
      <vt:lpstr>ПОЗНАНИЕ Различать и называть виды транспорта, предметы, облегчающие труд человека в быту. Классифицировать предметы, определять материалы, из которых они сделаны. Знать название родного города, страны, ее столицы, домашний адрес, И. О. родителей, их профессии. Знать о взаимодействии человека с природой в разное время года. Знать о значении солнца, воздуха, воды для человека, животных, растений. Бережно относится к природе.</vt:lpstr>
      <vt:lpstr>ЧТЕНИЕ ХУДОЖЕСТВЕННОЙ ЛИТЕРАТУРЫ Знать 2-3 стихотворения, 2-3 считалки, 2-3 загадки. Называть жанр произведения. Драматизировать небольшие сказки, читать по ролям стихотворения. Называть любимого детского автора, любимые сказки и рассказы.</vt:lpstr>
      <vt:lpstr>Развитие мелкой моторики руки </vt:lpstr>
      <vt:lpstr>Презентация PowerPoint</vt:lpstr>
      <vt:lpstr>Презентация PowerPoint</vt:lpstr>
      <vt:lpstr>Но родители продолжают оставаться примером для детей. Если родители несут позитивную информацию, если у ребенка на душе хорошо, нет страха, обиды, тревоги, то любую информацию (личностную и интеллектуальную) можно заложить в ребенка.</vt:lpstr>
      <vt:lpstr>Советы родителям как подготовить ребенка к школе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sbelova</dc:creator>
  <cp:lastModifiedBy>MIDXAT</cp:lastModifiedBy>
  <cp:revision>11</cp:revision>
  <dcterms:created xsi:type="dcterms:W3CDTF">2013-07-31T06:33:08Z</dcterms:created>
  <dcterms:modified xsi:type="dcterms:W3CDTF">2016-03-20T06:31:40Z</dcterms:modified>
</cp:coreProperties>
</file>